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26"/>
  </p:notesMasterIdLst>
  <p:sldIdLst>
    <p:sldId id="256" r:id="rId5"/>
    <p:sldId id="268" r:id="rId6"/>
    <p:sldId id="258" r:id="rId7"/>
    <p:sldId id="276" r:id="rId8"/>
    <p:sldId id="270" r:id="rId9"/>
    <p:sldId id="275" r:id="rId10"/>
    <p:sldId id="274" r:id="rId11"/>
    <p:sldId id="277" r:id="rId12"/>
    <p:sldId id="287" r:id="rId13"/>
    <p:sldId id="281" r:id="rId14"/>
    <p:sldId id="283" r:id="rId15"/>
    <p:sldId id="282" r:id="rId16"/>
    <p:sldId id="271" r:id="rId17"/>
    <p:sldId id="288" r:id="rId18"/>
    <p:sldId id="272" r:id="rId19"/>
    <p:sldId id="280" r:id="rId20"/>
    <p:sldId id="273" r:id="rId21"/>
    <p:sldId id="259" r:id="rId22"/>
    <p:sldId id="278" r:id="rId23"/>
    <p:sldId id="269" r:id="rId24"/>
    <p:sldId id="266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89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74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6F34A-F007-704E-8E19-494DDC78BA37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CF892-898A-4B42-8808-F5D615075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Challenge: </a:t>
            </a:r>
            <a:r>
              <a:rPr lang="en-US" sz="1200" dirty="0" smtClean="0"/>
              <a:t>During the recovery phase immediately following a disaster, FEMA performs damage assessment “on the ground” to assess the level of damage.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ECF892-898A-4B42-8808-F5D6150759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62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8/4/19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87474" y="0"/>
            <a:ext cx="39565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9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9166679" cy="51705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2580193"/>
            <a:ext cx="9166679" cy="21479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9863"/>
            <a:r>
              <a:rPr lang="en-US" sz="2400" b="1" dirty="0" smtClean="0">
                <a:solidFill>
                  <a:schemeClr val="tx1"/>
                </a:solidFill>
              </a:rPr>
              <a:t>DSI Project 5: NLT Project</a:t>
            </a:r>
            <a:endParaRPr lang="en-US" sz="2400" b="1" dirty="0">
              <a:solidFill>
                <a:schemeClr val="tx1"/>
              </a:solidFill>
            </a:endParaRPr>
          </a:p>
          <a:p>
            <a:pPr marL="169863"/>
            <a:r>
              <a:rPr lang="en-US" sz="3800" b="1" dirty="0">
                <a:solidFill>
                  <a:schemeClr val="tx1"/>
                </a:solidFill>
              </a:rPr>
              <a:t>Post-Disaster </a:t>
            </a:r>
            <a:r>
              <a:rPr lang="en-US" sz="3800" b="1" dirty="0" smtClean="0">
                <a:solidFill>
                  <a:schemeClr val="tx1"/>
                </a:solidFill>
              </a:rPr>
              <a:t>Damage Assessment Tools</a:t>
            </a:r>
          </a:p>
          <a:p>
            <a:pPr marL="169863"/>
            <a:endParaRPr lang="en-US" sz="3000" dirty="0">
              <a:solidFill>
                <a:schemeClr val="tx1"/>
              </a:solidFill>
            </a:endParaRPr>
          </a:p>
          <a:p>
            <a:pPr marL="169863"/>
            <a:r>
              <a:rPr lang="en-US" sz="2600" dirty="0" smtClean="0">
                <a:solidFill>
                  <a:schemeClr val="tx1"/>
                </a:solidFill>
              </a:rPr>
              <a:t>Sade </a:t>
            </a:r>
            <a:r>
              <a:rPr lang="en-US" sz="2600" dirty="0" err="1" smtClean="0">
                <a:solidFill>
                  <a:schemeClr val="tx1"/>
                </a:solidFill>
              </a:rPr>
              <a:t>Ekulona</a:t>
            </a:r>
            <a:r>
              <a:rPr lang="en-US" sz="2600" dirty="0" smtClean="0">
                <a:solidFill>
                  <a:schemeClr val="tx1"/>
                </a:solidFill>
              </a:rPr>
              <a:t>, Nick Minaie, Jeremy </a:t>
            </a:r>
            <a:r>
              <a:rPr lang="en-US" sz="2600" dirty="0" err="1" smtClean="0">
                <a:solidFill>
                  <a:schemeClr val="tx1"/>
                </a:solidFill>
              </a:rPr>
              <a:t>Opacich</a:t>
            </a:r>
            <a:r>
              <a:rPr lang="en-US" sz="2600" dirty="0" smtClean="0">
                <a:solidFill>
                  <a:schemeClr val="tx1"/>
                </a:solidFill>
              </a:rPr>
              <a:t>, Andrew </a:t>
            </a:r>
            <a:r>
              <a:rPr lang="en-US" sz="2600" dirty="0" err="1" smtClean="0">
                <a:solidFill>
                  <a:schemeClr val="tx1"/>
                </a:solidFill>
              </a:rPr>
              <a:t>Picart</a:t>
            </a:r>
            <a:r>
              <a:rPr lang="en-US" sz="2600" dirty="0" smtClean="0">
                <a:solidFill>
                  <a:schemeClr val="tx1"/>
                </a:solidFill>
              </a:rPr>
              <a:t> </a:t>
            </a:r>
            <a:endParaRPr lang="en-US" sz="2600" dirty="0">
              <a:solidFill>
                <a:schemeClr val="tx1"/>
              </a:solidFill>
            </a:endParaRPr>
          </a:p>
          <a:p>
            <a:pPr marL="169863"/>
            <a:r>
              <a:rPr lang="en-US" dirty="0" smtClean="0">
                <a:solidFill>
                  <a:schemeClr val="tx1"/>
                </a:solidFill>
              </a:rPr>
              <a:t>DSI</a:t>
            </a:r>
            <a:r>
              <a:rPr lang="en-US" dirty="0">
                <a:solidFill>
                  <a:schemeClr val="tx1"/>
                </a:solidFill>
              </a:rPr>
              <a:t>-8, August 2019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892" y="-158797"/>
            <a:ext cx="1756616" cy="1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1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HTML-Based Interactive Maps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maps:</a:t>
            </a:r>
          </a:p>
          <a:p>
            <a:pPr lvl="1"/>
            <a:r>
              <a:rPr lang="en-US" dirty="0" smtClean="0"/>
              <a:t>HTML-based</a:t>
            </a:r>
          </a:p>
          <a:p>
            <a:pPr lvl="1"/>
            <a:r>
              <a:rPr lang="en-US" dirty="0" smtClean="0"/>
              <a:t>Interactive</a:t>
            </a:r>
          </a:p>
          <a:p>
            <a:pPr lvl="1"/>
            <a:r>
              <a:rPr lang="en-US" dirty="0" smtClean="0"/>
              <a:t>Customizable for showing information</a:t>
            </a:r>
          </a:p>
          <a:p>
            <a:pPr lvl="1"/>
            <a:r>
              <a:rPr lang="en-US" dirty="0" smtClean="0"/>
              <a:t>Ability to add layers, e.g. </a:t>
            </a:r>
            <a:r>
              <a:rPr lang="en-US" dirty="0" err="1" smtClean="0"/>
              <a:t>Heatmaps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216154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of the Maps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25" y="1923502"/>
            <a:ext cx="1872439" cy="131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2685" y="3299217"/>
            <a:ext cx="296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“demo” folder for videos.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824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73047" y="636407"/>
            <a:ext cx="503161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SIVIRO</a:t>
            </a:r>
          </a:p>
          <a:p>
            <a:endParaRPr lang="en-US" sz="3600" b="1" dirty="0" smtClean="0"/>
          </a:p>
          <a:p>
            <a:r>
              <a:rPr lang="en-US" sz="4000" b="1" u="sng" dirty="0"/>
              <a:t>Si</a:t>
            </a:r>
            <a:r>
              <a:rPr lang="en-US" sz="4000" dirty="0"/>
              <a:t>te </a:t>
            </a:r>
            <a:r>
              <a:rPr lang="en-US" sz="4000" b="1" u="sng" dirty="0"/>
              <a:t>Vi</a:t>
            </a:r>
            <a:r>
              <a:rPr lang="en-US" sz="4000" dirty="0"/>
              <a:t>sit </a:t>
            </a:r>
            <a:endParaRPr lang="en-US" sz="4000" dirty="0" smtClean="0"/>
          </a:p>
          <a:p>
            <a:r>
              <a:rPr lang="en-US" sz="4000" b="1" u="sng" dirty="0" smtClean="0"/>
              <a:t>R</a:t>
            </a:r>
            <a:r>
              <a:rPr lang="en-US" sz="4000" dirty="0" smtClean="0"/>
              <a:t>oute </a:t>
            </a:r>
            <a:r>
              <a:rPr lang="en-US" sz="4000" b="1" u="sng" dirty="0" smtClean="0"/>
              <a:t>O</a:t>
            </a:r>
            <a:r>
              <a:rPr lang="en-US" sz="4000" dirty="0" smtClean="0"/>
              <a:t>ptimizer </a:t>
            </a:r>
            <a:endParaRPr lang="en-US" sz="4000" b="1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4520" y="636407"/>
            <a:ext cx="2248096" cy="1577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36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SIVIRO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300" dirty="0" smtClean="0"/>
              <a:t>Solution #1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961"/>
            <a:ext cx="4828419" cy="3394472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Traveling Salesman Problem</a:t>
            </a:r>
          </a:p>
          <a:p>
            <a:r>
              <a:rPr lang="en-US" sz="2400" dirty="0" smtClean="0"/>
              <a:t>Genetic algorithm, </a:t>
            </a:r>
            <a:br>
              <a:rPr lang="en-US" sz="2400" dirty="0" smtClean="0"/>
            </a:br>
            <a:r>
              <a:rPr lang="en-US" sz="2400" dirty="0" smtClean="0"/>
              <a:t>brute-force, and unsupervised clustering</a:t>
            </a:r>
          </a:p>
          <a:p>
            <a:r>
              <a:rPr lang="en-US" sz="3000" b="1" dirty="0" smtClean="0"/>
              <a:t>9,580,000,000 </a:t>
            </a:r>
            <a:r>
              <a:rPr lang="en-US" sz="2400" dirty="0" smtClean="0"/>
              <a:t>route combinations:</a:t>
            </a:r>
          </a:p>
          <a:p>
            <a:pPr lvl="1"/>
            <a:r>
              <a:rPr lang="en-US" sz="2400" dirty="0" smtClean="0"/>
              <a:t>12 destinations </a:t>
            </a:r>
          </a:p>
          <a:p>
            <a:pPr lvl="1"/>
            <a:r>
              <a:rPr lang="en-US" sz="2400" dirty="0" smtClean="0"/>
              <a:t>20 different parameters.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600095" y="4593717"/>
            <a:ext cx="2544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Animation from Wikimedia Commons</a:t>
            </a:r>
            <a:endParaRPr lang="en-US" sz="1200" dirty="0"/>
          </a:p>
        </p:txBody>
      </p:sp>
      <p:pic>
        <p:nvPicPr>
          <p:cNvPr id="13" name="TS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5609" t="21634" r="44709" b="12757"/>
          <a:stretch/>
        </p:blipFill>
        <p:spPr>
          <a:xfrm>
            <a:off x="5485601" y="1212246"/>
            <a:ext cx="3265715" cy="3374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169" y="205979"/>
            <a:ext cx="841457" cy="59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1420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5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r="15904"/>
          <a:stretch/>
        </p:blipFill>
        <p:spPr>
          <a:xfrm>
            <a:off x="3785810" y="2094256"/>
            <a:ext cx="5225144" cy="30492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SIVIRO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300" dirty="0" smtClean="0"/>
              <a:t>Solution #1</a:t>
            </a:r>
            <a:endParaRPr lang="en-US" sz="33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189" y="1276450"/>
            <a:ext cx="4729240" cy="313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0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SIVIRO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300" dirty="0" smtClean="0"/>
              <a:t>Solution #2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APIs (Production model)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249" y="2356269"/>
            <a:ext cx="4715283" cy="24012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56270"/>
            <a:ext cx="4420250" cy="240127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1710" y="1892439"/>
            <a:ext cx="3804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Non-Optimized Route 5 </a:t>
            </a:r>
            <a:r>
              <a:rPr lang="en-US" dirty="0" err="1" smtClean="0"/>
              <a:t>hrs</a:t>
            </a:r>
            <a:r>
              <a:rPr lang="en-US" dirty="0" smtClean="0"/>
              <a:t> (12 points)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640871" y="1910116"/>
            <a:ext cx="4179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Optimized Route 3 </a:t>
            </a:r>
            <a:r>
              <a:rPr lang="en-US" dirty="0" err="1" smtClean="0"/>
              <a:t>hrs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3 </a:t>
            </a:r>
            <a:r>
              <a:rPr lang="en-US" dirty="0" err="1" smtClean="0"/>
              <a:t>mins</a:t>
            </a:r>
            <a:r>
              <a:rPr lang="en-US" dirty="0" smtClean="0"/>
              <a:t> </a:t>
            </a:r>
            <a:r>
              <a:rPr lang="en-US" dirty="0"/>
              <a:t>(12 points)</a:t>
            </a:r>
          </a:p>
        </p:txBody>
      </p:sp>
    </p:spTree>
    <p:extLst>
      <p:ext uri="{BB962C8B-B14F-4D97-AF65-F5344CB8AC3E}">
        <p14:creationId xmlns:p14="http://schemas.microsoft.com/office/powerpoint/2010/main" val="282173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673047" y="636407"/>
            <a:ext cx="503161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Web PDA</a:t>
            </a:r>
            <a:endParaRPr lang="en-US" sz="4800" b="1" dirty="0" smtClean="0">
              <a:solidFill>
                <a:srgbClr val="FF0000"/>
              </a:solidFill>
            </a:endParaRPr>
          </a:p>
          <a:p>
            <a:endParaRPr lang="en-US" sz="3600" b="1" dirty="0" smtClean="0"/>
          </a:p>
          <a:p>
            <a:r>
              <a:rPr lang="en-US" sz="3600" b="1" u="sng" dirty="0" smtClean="0"/>
              <a:t>Web</a:t>
            </a:r>
            <a:r>
              <a:rPr lang="en-US" sz="3600" dirty="0" smtClean="0"/>
              <a:t>-Based</a:t>
            </a:r>
          </a:p>
          <a:p>
            <a:r>
              <a:rPr lang="en-US" sz="3600" b="1" u="sng" dirty="0"/>
              <a:t>P</a:t>
            </a:r>
            <a:r>
              <a:rPr lang="en-US" sz="3600" dirty="0"/>
              <a:t>reliminary </a:t>
            </a:r>
            <a:r>
              <a:rPr lang="en-US" sz="3600" b="1" u="sng" dirty="0"/>
              <a:t>D</a:t>
            </a:r>
            <a:r>
              <a:rPr lang="en-US" sz="3600" dirty="0"/>
              <a:t>amage</a:t>
            </a:r>
          </a:p>
          <a:p>
            <a:r>
              <a:rPr lang="en-US" sz="3600" b="1" u="sng" dirty="0"/>
              <a:t>A</a:t>
            </a:r>
            <a:r>
              <a:rPr lang="en-US" sz="3600" dirty="0"/>
              <a:t>ssessment</a:t>
            </a:r>
            <a:endParaRPr lang="en-US" sz="36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943" y="636407"/>
            <a:ext cx="2162486" cy="172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250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 smtClean="0"/>
              <a:t>Current Damage Assessment Form</a:t>
            </a:r>
            <a:endParaRPr lang="en-US" sz="3400" dirty="0"/>
          </a:p>
        </p:txBody>
      </p:sp>
      <p:grpSp>
        <p:nvGrpSpPr>
          <p:cNvPr id="36" name="Group 35"/>
          <p:cNvGrpSpPr/>
          <p:nvPr/>
        </p:nvGrpSpPr>
        <p:grpSpPr>
          <a:xfrm>
            <a:off x="457200" y="904116"/>
            <a:ext cx="8360229" cy="4071005"/>
            <a:chOff x="1231338" y="2449049"/>
            <a:chExt cx="6977984" cy="269935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57294"/>
            <a:stretch/>
          </p:blipFill>
          <p:spPr>
            <a:xfrm>
              <a:off x="1269989" y="3084285"/>
              <a:ext cx="6939333" cy="1439333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451423" y="3084286"/>
              <a:ext cx="6640286" cy="1439333"/>
            </a:xfrm>
            <a:prstGeom prst="rect">
              <a:avLst/>
            </a:prstGeom>
            <a:noFill/>
            <a:ln w="5715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>
              <a:endCxn id="14" idx="3"/>
            </p:cNvCxnSpPr>
            <p:nvPr/>
          </p:nvCxnSpPr>
          <p:spPr>
            <a:xfrm flipH="1">
              <a:off x="3505242" y="4407428"/>
              <a:ext cx="762005" cy="466020"/>
            </a:xfrm>
            <a:prstGeom prst="straightConnector1">
              <a:avLst/>
            </a:prstGeom>
            <a:ln>
              <a:solidFill>
                <a:srgbClr val="FF0000"/>
              </a:solidFill>
              <a:headEnd type="oval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 flipH="1" flipV="1">
              <a:off x="2656818" y="2795980"/>
              <a:ext cx="1443471" cy="784210"/>
            </a:xfrm>
            <a:prstGeom prst="straightConnector1">
              <a:avLst/>
            </a:prstGeom>
            <a:ln>
              <a:solidFill>
                <a:srgbClr val="FF0000"/>
              </a:solidFill>
              <a:headEnd type="oval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1344408" y="2449049"/>
              <a:ext cx="2059473" cy="3469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FF0000"/>
                  </a:solidFill>
                </a:rPr>
                <a:t>Yellow fields are</a:t>
              </a:r>
            </a:p>
            <a:p>
              <a:r>
                <a:rPr lang="en-US" sz="1400" dirty="0">
                  <a:solidFill>
                    <a:srgbClr val="FF0000"/>
                  </a:solidFill>
                </a:rPr>
                <a:t>s</a:t>
              </a:r>
              <a:r>
                <a:rPr lang="en-US" sz="1400" dirty="0" smtClean="0">
                  <a:solidFill>
                    <a:srgbClr val="FF0000"/>
                  </a:solidFill>
                </a:rPr>
                <a:t>ubmitted with the application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231338" y="4611838"/>
              <a:ext cx="22739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FF0000"/>
                  </a:solidFill>
                </a:rPr>
                <a:t>FEMA Team adds comments based on site </a:t>
              </a:r>
              <a:r>
                <a:rPr lang="en-US" sz="1400" dirty="0">
                  <a:solidFill>
                    <a:srgbClr val="FF0000"/>
                  </a:solidFill>
                </a:rPr>
                <a:t>v</a:t>
              </a:r>
              <a:r>
                <a:rPr lang="en-US" sz="1400" dirty="0" smtClean="0">
                  <a:solidFill>
                    <a:srgbClr val="FF0000"/>
                  </a:solidFill>
                </a:rPr>
                <a:t>isit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990653" y="4625187"/>
              <a:ext cx="22739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rgbClr val="FF0000"/>
                  </a:solidFill>
                </a:rPr>
                <a:t>FEMA’s Cost Estimate based on site </a:t>
              </a:r>
              <a:r>
                <a:rPr lang="en-US" sz="1400" dirty="0">
                  <a:solidFill>
                    <a:srgbClr val="FF0000"/>
                  </a:solidFill>
                </a:rPr>
                <a:t>v</a:t>
              </a:r>
              <a:r>
                <a:rPr lang="en-US" sz="1400" dirty="0" smtClean="0">
                  <a:solidFill>
                    <a:srgbClr val="FF0000"/>
                  </a:solidFill>
                </a:rPr>
                <a:t>isit</a:t>
              </a:r>
              <a:endParaRPr lang="en-US" sz="1400" dirty="0">
                <a:solidFill>
                  <a:srgbClr val="FF0000"/>
                </a:solidFill>
              </a:endParaRPr>
            </a:p>
          </p:txBody>
        </p:sp>
      </p:grpSp>
      <p:cxnSp>
        <p:nvCxnSpPr>
          <p:cNvPr id="39" name="Straight Arrow Connector 38"/>
          <p:cNvCxnSpPr/>
          <p:nvPr/>
        </p:nvCxnSpPr>
        <p:spPr>
          <a:xfrm flipH="1">
            <a:off x="7341810" y="3857622"/>
            <a:ext cx="343710" cy="593426"/>
          </a:xfrm>
          <a:prstGeom prst="straightConnector1">
            <a:avLst/>
          </a:prstGeom>
          <a:ln>
            <a:solidFill>
              <a:srgbClr val="FF0000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852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 PDA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686325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Considerations:</a:t>
            </a:r>
          </a:p>
          <a:p>
            <a:pPr lvl="1"/>
            <a:r>
              <a:rPr lang="en-US" sz="2400" dirty="0" smtClean="0"/>
              <a:t>Retain information from the current Excel forms</a:t>
            </a:r>
          </a:p>
          <a:p>
            <a:pPr lvl="1"/>
            <a:r>
              <a:rPr lang="en-US" sz="2400" dirty="0" smtClean="0"/>
              <a:t>Retrieve pre-disaster picture from Google Street View </a:t>
            </a:r>
          </a:p>
          <a:p>
            <a:r>
              <a:rPr lang="en-US" sz="2800" b="1" dirty="0" smtClean="0"/>
              <a:t>Improvements:</a:t>
            </a:r>
            <a:endParaRPr lang="en-US" sz="2800" b="1" dirty="0"/>
          </a:p>
          <a:p>
            <a:pPr lvl="1"/>
            <a:r>
              <a:rPr lang="en-US" sz="2400" dirty="0"/>
              <a:t>Expand property attributes data</a:t>
            </a:r>
          </a:p>
          <a:p>
            <a:pPr lvl="1"/>
            <a:r>
              <a:rPr lang="en-US" sz="2400" dirty="0" smtClean="0"/>
              <a:t>Obtain additional damage information</a:t>
            </a:r>
          </a:p>
          <a:p>
            <a:pPr lvl="1"/>
            <a:r>
              <a:rPr lang="en-US" sz="2400" dirty="0" smtClean="0"/>
              <a:t>Modernized information management system</a:t>
            </a:r>
          </a:p>
          <a:p>
            <a:pPr lvl="1"/>
            <a:r>
              <a:rPr lang="en-US" sz="2400" dirty="0" smtClean="0"/>
              <a:t>Cross tool/platform integration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6677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Web-PDA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151086" cy="37056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Features:</a:t>
            </a:r>
          </a:p>
          <a:p>
            <a:r>
              <a:rPr lang="en-US" sz="2200" dirty="0" smtClean="0"/>
              <a:t>Secured login</a:t>
            </a:r>
          </a:p>
          <a:p>
            <a:r>
              <a:rPr lang="en-US" sz="2200" dirty="0" smtClean="0"/>
              <a:t>Web-based integration:</a:t>
            </a:r>
          </a:p>
          <a:p>
            <a:pPr lvl="1"/>
            <a:r>
              <a:rPr lang="en-US" sz="2200" dirty="0" smtClean="0"/>
              <a:t>Zillow API</a:t>
            </a:r>
          </a:p>
          <a:p>
            <a:pPr lvl="1"/>
            <a:r>
              <a:rPr lang="en-US" sz="2200" dirty="0" smtClean="0"/>
              <a:t>Multiple Google Maps APIs</a:t>
            </a:r>
          </a:p>
          <a:p>
            <a:pPr lvl="1"/>
            <a:endParaRPr lang="en-US" sz="2200" dirty="0" smtClean="0"/>
          </a:p>
          <a:p>
            <a:pPr marL="342900" lvl="1" indent="-342900">
              <a:buFont typeface="Arial"/>
              <a:buChar char="•"/>
            </a:pPr>
            <a:r>
              <a:rPr lang="en-US" sz="2200" dirty="0"/>
              <a:t>Store the data in an online database</a:t>
            </a:r>
          </a:p>
          <a:p>
            <a:endParaRPr lang="en-US" sz="33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608286" y="1749562"/>
            <a:ext cx="3681790" cy="28082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Comprehensive property information:</a:t>
            </a:r>
          </a:p>
          <a:p>
            <a:pPr lvl="1"/>
            <a:r>
              <a:rPr lang="en-US" sz="2200" dirty="0"/>
              <a:t>Zillow estimates</a:t>
            </a:r>
          </a:p>
          <a:p>
            <a:pPr lvl="1"/>
            <a:r>
              <a:rPr lang="en-US" sz="2200" dirty="0"/>
              <a:t>Google street image </a:t>
            </a:r>
          </a:p>
          <a:p>
            <a:pPr lvl="1"/>
            <a:r>
              <a:rPr lang="en-US" sz="2200" dirty="0"/>
              <a:t>Location</a:t>
            </a:r>
          </a:p>
          <a:p>
            <a:pPr lvl="1"/>
            <a:r>
              <a:rPr lang="en-US" sz="2200" dirty="0"/>
              <a:t>Application details</a:t>
            </a:r>
          </a:p>
          <a:p>
            <a:pPr lvl="1"/>
            <a:r>
              <a:rPr lang="en-US" sz="2200" dirty="0"/>
              <a:t>Agent’s assessment</a:t>
            </a:r>
          </a:p>
        </p:txBody>
      </p:sp>
    </p:spTree>
    <p:extLst>
      <p:ext uri="{BB962C8B-B14F-4D97-AF65-F5344CB8AC3E}">
        <p14:creationId xmlns:p14="http://schemas.microsoft.com/office/powerpoint/2010/main" val="4192950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6631"/>
            <a:ext cx="7694990" cy="36984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smtClean="0"/>
              <a:t>Develop a web-based tool to:</a:t>
            </a:r>
          </a:p>
          <a:p>
            <a:pPr lvl="1"/>
            <a:r>
              <a:rPr lang="en-US" sz="2000" dirty="0" smtClean="0"/>
              <a:t>Retrieve pre-disaster screenshots </a:t>
            </a:r>
            <a:r>
              <a:rPr lang="en-US" sz="2000" dirty="0"/>
              <a:t>of the </a:t>
            </a:r>
            <a:r>
              <a:rPr lang="en-US" sz="2000" dirty="0" smtClean="0"/>
              <a:t>damaged structures </a:t>
            </a:r>
            <a:r>
              <a:rPr lang="en-US" sz="2000" dirty="0"/>
              <a:t>from Google Street </a:t>
            </a:r>
            <a:r>
              <a:rPr lang="en-US" sz="2000" dirty="0" smtClean="0"/>
              <a:t>View</a:t>
            </a:r>
            <a:endParaRPr lang="en-US" sz="2000" dirty="0"/>
          </a:p>
          <a:p>
            <a:pPr lvl="1"/>
            <a:r>
              <a:rPr lang="en-US" sz="2000" dirty="0" smtClean="0"/>
              <a:t>Design </a:t>
            </a:r>
            <a:r>
              <a:rPr lang="en-US" sz="2000" dirty="0"/>
              <a:t>a damage assessment form to </a:t>
            </a:r>
            <a:r>
              <a:rPr lang="en-US" sz="2000" dirty="0" smtClean="0"/>
              <a:t>help </a:t>
            </a:r>
            <a:r>
              <a:rPr lang="en-US" sz="2000" dirty="0"/>
              <a:t>and guide the </a:t>
            </a:r>
            <a:r>
              <a:rPr lang="en-US" sz="2000" dirty="0" smtClean="0"/>
              <a:t>assessment efforts</a:t>
            </a:r>
          </a:p>
          <a:p>
            <a:pPr lvl="1"/>
            <a:endParaRPr lang="en-US" sz="2000" dirty="0" smtClean="0"/>
          </a:p>
          <a:p>
            <a:pPr marL="0" lvl="1" indent="0">
              <a:buNone/>
              <a:tabLst>
                <a:tab pos="0" algn="l"/>
              </a:tabLst>
            </a:pPr>
            <a:r>
              <a:rPr lang="en-US" sz="2000" b="1" dirty="0" smtClean="0"/>
              <a:t>Other features “suggested” by the client that we incorporated:</a:t>
            </a:r>
          </a:p>
          <a:p>
            <a:pPr lvl="1"/>
            <a:r>
              <a:rPr lang="en-US" sz="2000" dirty="0" smtClean="0"/>
              <a:t>Prioritize </a:t>
            </a:r>
            <a:r>
              <a:rPr lang="en-US" sz="2000" dirty="0"/>
              <a:t>damage assessment </a:t>
            </a:r>
            <a:r>
              <a:rPr lang="en-US" sz="2000" dirty="0" smtClean="0"/>
              <a:t>efforts</a:t>
            </a:r>
            <a:endParaRPr lang="en-US" sz="2000" dirty="0"/>
          </a:p>
          <a:p>
            <a:pPr lvl="1"/>
            <a:r>
              <a:rPr lang="en-US" sz="2000" dirty="0" smtClean="0"/>
              <a:t>Suggest </a:t>
            </a:r>
            <a:r>
              <a:rPr lang="en-US" sz="2000" dirty="0"/>
              <a:t>the closest route between damaged locations and </a:t>
            </a:r>
            <a:r>
              <a:rPr lang="en-US" sz="2000" dirty="0" smtClean="0"/>
              <a:t>propose the </a:t>
            </a:r>
            <a:r>
              <a:rPr lang="en-US" sz="2000" dirty="0"/>
              <a:t>sequence of visits</a:t>
            </a:r>
          </a:p>
        </p:txBody>
      </p:sp>
    </p:spTree>
    <p:extLst>
      <p:ext uri="{BB962C8B-B14F-4D97-AF65-F5344CB8AC3E}">
        <p14:creationId xmlns:p14="http://schemas.microsoft.com/office/powerpoint/2010/main" val="2625999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of the Web-PDA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25" y="1923502"/>
            <a:ext cx="1872439" cy="131802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82685" y="3299217"/>
            <a:ext cx="296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“demo” folder for videos.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301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577468"/>
          </a:xfrm>
        </p:spPr>
        <p:txBody>
          <a:bodyPr>
            <a:normAutofit/>
          </a:bodyPr>
          <a:lstStyle/>
          <a:p>
            <a:r>
              <a:rPr lang="en-US" sz="2400" dirty="0"/>
              <a:t>Web-based </a:t>
            </a:r>
            <a:r>
              <a:rPr lang="en-US" sz="2400" dirty="0" smtClean="0"/>
              <a:t>tool </a:t>
            </a:r>
            <a:r>
              <a:rPr lang="en-US" sz="2400" dirty="0"/>
              <a:t>for </a:t>
            </a:r>
            <a:r>
              <a:rPr lang="en-US" sz="2400" dirty="0" smtClean="0"/>
              <a:t>application submission</a:t>
            </a:r>
          </a:p>
          <a:p>
            <a:r>
              <a:rPr lang="en-US" sz="2400" dirty="0" smtClean="0"/>
              <a:t>Revise DAPRI’s algorithm based on the client’s needs and comments</a:t>
            </a:r>
          </a:p>
          <a:p>
            <a:r>
              <a:rPr lang="en-US" sz="2400" dirty="0" smtClean="0"/>
              <a:t>Use DAPRI’s outcomes to inform other agency activities</a:t>
            </a:r>
          </a:p>
          <a:p>
            <a:r>
              <a:rPr lang="en-US" sz="2400" dirty="0" smtClean="0"/>
              <a:t>Import road closure information into DAPRI and SIVIRO</a:t>
            </a:r>
          </a:p>
          <a:p>
            <a:r>
              <a:rPr lang="en-US" sz="2400" dirty="0" smtClean="0"/>
              <a:t>Integrate all tools into </a:t>
            </a:r>
            <a:r>
              <a:rPr lang="en-US" sz="2400" dirty="0"/>
              <a:t>W</a:t>
            </a:r>
            <a:r>
              <a:rPr lang="en-US" sz="2400" dirty="0" smtClean="0"/>
              <a:t>eb-PDA</a:t>
            </a:r>
          </a:p>
          <a:p>
            <a:pPr lvl="1"/>
            <a:r>
              <a:rPr lang="en-US" sz="2400" dirty="0" smtClean="0"/>
              <a:t>Extend the platform to a phone app</a:t>
            </a:r>
          </a:p>
          <a:p>
            <a:r>
              <a:rPr lang="en-US" sz="2400" dirty="0" smtClean="0"/>
              <a:t>Extract damage levels from satellite imagery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15387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/>
          <p:cNvSpPr/>
          <p:nvPr/>
        </p:nvSpPr>
        <p:spPr>
          <a:xfrm>
            <a:off x="957301" y="2904798"/>
            <a:ext cx="6735270" cy="209761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Project Flow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949" y="1021684"/>
            <a:ext cx="704652" cy="7981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147" y="1123711"/>
            <a:ext cx="838439" cy="8384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26001" t="19434" r="24989" b="18684"/>
          <a:stretch/>
        </p:blipFill>
        <p:spPr>
          <a:xfrm>
            <a:off x="1694241" y="3197205"/>
            <a:ext cx="997908" cy="12599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05758" y="3309372"/>
            <a:ext cx="1636252" cy="11478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56657" y="3141339"/>
            <a:ext cx="1518426" cy="1214741"/>
          </a:xfrm>
          <a:prstGeom prst="rect">
            <a:avLst/>
          </a:prstGeom>
        </p:spPr>
      </p:pic>
      <p:grpSp>
        <p:nvGrpSpPr>
          <p:cNvPr id="40" name="Group 39"/>
          <p:cNvGrpSpPr/>
          <p:nvPr/>
        </p:nvGrpSpPr>
        <p:grpSpPr>
          <a:xfrm>
            <a:off x="3248520" y="1094261"/>
            <a:ext cx="2316755" cy="721837"/>
            <a:chOff x="2891669" y="1298705"/>
            <a:chExt cx="2761906" cy="860534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1669" y="1298705"/>
              <a:ext cx="848188" cy="84818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flipH="1">
              <a:off x="3860596" y="1310800"/>
              <a:ext cx="848188" cy="84818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05387" y="1311051"/>
              <a:ext cx="848188" cy="848188"/>
            </a:xfrm>
            <a:prstGeom prst="rect">
              <a:avLst/>
            </a:prstGeom>
          </p:spPr>
        </p:pic>
      </p:grpSp>
      <p:cxnSp>
        <p:nvCxnSpPr>
          <p:cNvPr id="15" name="Straight Arrow Connector 14"/>
          <p:cNvCxnSpPr/>
          <p:nvPr/>
        </p:nvCxnSpPr>
        <p:spPr>
          <a:xfrm>
            <a:off x="1998444" y="1539449"/>
            <a:ext cx="831841" cy="3482"/>
          </a:xfrm>
          <a:prstGeom prst="straightConnector1">
            <a:avLst/>
          </a:prstGeom>
          <a:ln w="762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5653575" y="1518612"/>
            <a:ext cx="831841" cy="3482"/>
          </a:xfrm>
          <a:prstGeom prst="straightConnector1">
            <a:avLst/>
          </a:prstGeom>
          <a:ln w="762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5" idx="3"/>
            <a:endCxn id="6" idx="1"/>
          </p:cNvCxnSpPr>
          <p:nvPr/>
        </p:nvCxnSpPr>
        <p:spPr>
          <a:xfrm flipH="1">
            <a:off x="1694241" y="1542931"/>
            <a:ext cx="5676345" cy="2284267"/>
          </a:xfrm>
          <a:prstGeom prst="bentConnector5">
            <a:avLst>
              <a:gd name="adj1" fmla="val -9354"/>
              <a:gd name="adj2" fmla="val 48033"/>
              <a:gd name="adj3" fmla="val 118943"/>
            </a:avLst>
          </a:prstGeom>
          <a:ln w="762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692149" y="3823716"/>
            <a:ext cx="831841" cy="3482"/>
          </a:xfrm>
          <a:prstGeom prst="straightConnector1">
            <a:avLst/>
          </a:prstGeom>
          <a:ln w="762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024816" y="3820006"/>
            <a:ext cx="831841" cy="3482"/>
          </a:xfrm>
          <a:prstGeom prst="straightConnector1">
            <a:avLst/>
          </a:prstGeom>
          <a:ln w="76200" cmpd="sng"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16174" y="1980281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Natural Disaster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447341" y="1981726"/>
            <a:ext cx="2100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Damaged Properties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6024905" y="1962150"/>
            <a:ext cx="1848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Application for Fed Assistance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957301" y="4356080"/>
            <a:ext cx="25540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Assessment Prioritization</a:t>
            </a:r>
          </a:p>
          <a:p>
            <a:pPr algn="ctr"/>
            <a:r>
              <a:rPr lang="en-US" b="1" dirty="0" smtClean="0"/>
              <a:t>DAPRI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3544650" y="4353588"/>
            <a:ext cx="16637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Visit Route Opt.</a:t>
            </a:r>
          </a:p>
          <a:p>
            <a:pPr algn="ctr"/>
            <a:r>
              <a:rPr lang="en-US" b="1" dirty="0" smtClean="0"/>
              <a:t>SIVIRO</a:t>
            </a:r>
            <a:endParaRPr lang="en-US" b="1" dirty="0"/>
          </a:p>
        </p:txBody>
      </p:sp>
      <p:sp>
        <p:nvSpPr>
          <p:cNvPr id="38" name="TextBox 37"/>
          <p:cNvSpPr txBox="1"/>
          <p:nvPr/>
        </p:nvSpPr>
        <p:spPr>
          <a:xfrm>
            <a:off x="5790653" y="4346073"/>
            <a:ext cx="17923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Field Assessment</a:t>
            </a:r>
          </a:p>
          <a:p>
            <a:pPr algn="ctr"/>
            <a:r>
              <a:rPr lang="en-US" b="1" dirty="0" smtClean="0"/>
              <a:t>Web-PDA</a:t>
            </a:r>
          </a:p>
        </p:txBody>
      </p:sp>
      <p:sp>
        <p:nvSpPr>
          <p:cNvPr id="50" name="Freeform 49"/>
          <p:cNvSpPr/>
          <p:nvPr/>
        </p:nvSpPr>
        <p:spPr>
          <a:xfrm>
            <a:off x="2685143" y="3096254"/>
            <a:ext cx="3338286" cy="242032"/>
          </a:xfrm>
          <a:custGeom>
            <a:avLst/>
            <a:gdLst>
              <a:gd name="connsiteX0" fmla="*/ 3338286 w 3338286"/>
              <a:gd name="connsiteY0" fmla="*/ 242032 h 242032"/>
              <a:gd name="connsiteX1" fmla="*/ 1669143 w 3338286"/>
              <a:gd name="connsiteY1" fmla="*/ 127 h 242032"/>
              <a:gd name="connsiteX2" fmla="*/ 0 w 3338286"/>
              <a:gd name="connsiteY2" fmla="*/ 205746 h 242032"/>
              <a:gd name="connsiteX3" fmla="*/ 0 w 3338286"/>
              <a:gd name="connsiteY3" fmla="*/ 205746 h 242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8286" h="242032">
                <a:moveTo>
                  <a:pt x="3338286" y="242032"/>
                </a:moveTo>
                <a:cubicBezTo>
                  <a:pt x="2781905" y="124103"/>
                  <a:pt x="2225524" y="6175"/>
                  <a:pt x="1669143" y="127"/>
                </a:cubicBezTo>
                <a:cubicBezTo>
                  <a:pt x="1112762" y="-5921"/>
                  <a:pt x="0" y="205746"/>
                  <a:pt x="0" y="205746"/>
                </a:cubicBezTo>
                <a:lnTo>
                  <a:pt x="0" y="205746"/>
                </a:lnTo>
              </a:path>
            </a:pathLst>
          </a:custGeom>
          <a:ln w="38100" cmpd="sng">
            <a:prstDash val="sys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957342" y="2866100"/>
            <a:ext cx="1280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This Project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5770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6001" t="19434" r="24989" b="18684"/>
          <a:stretch/>
        </p:blipFill>
        <p:spPr>
          <a:xfrm>
            <a:off x="472622" y="577472"/>
            <a:ext cx="2018996" cy="254923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73047" y="636407"/>
            <a:ext cx="503161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/>
              <a:t>DAPRI</a:t>
            </a:r>
          </a:p>
          <a:p>
            <a:endParaRPr lang="en-US" sz="3600" b="1" dirty="0" smtClean="0"/>
          </a:p>
          <a:p>
            <a:r>
              <a:rPr lang="en-US" sz="3600" b="1" u="sng" dirty="0"/>
              <a:t>D</a:t>
            </a:r>
            <a:r>
              <a:rPr lang="en-US" sz="3600" dirty="0"/>
              <a:t>amage </a:t>
            </a:r>
            <a:endParaRPr lang="en-US" sz="3600" dirty="0" smtClean="0"/>
          </a:p>
          <a:p>
            <a:r>
              <a:rPr lang="en-US" sz="3600" b="1" u="sng" dirty="0" smtClean="0"/>
              <a:t>A</a:t>
            </a:r>
            <a:r>
              <a:rPr lang="en-US" sz="3600" dirty="0" smtClean="0"/>
              <a:t>ssessment </a:t>
            </a:r>
          </a:p>
          <a:p>
            <a:r>
              <a:rPr lang="en-US" sz="3600" b="1" u="sng" dirty="0" smtClean="0"/>
              <a:t>Pri</a:t>
            </a:r>
            <a:r>
              <a:rPr lang="en-US" sz="3600" dirty="0" smtClean="0"/>
              <a:t>oritization</a:t>
            </a:r>
          </a:p>
          <a:p>
            <a:r>
              <a:rPr lang="en-US" sz="3600" dirty="0" smtClean="0"/>
              <a:t>Tool</a:t>
            </a:r>
          </a:p>
        </p:txBody>
      </p:sp>
    </p:spTree>
    <p:extLst>
      <p:ext uri="{BB962C8B-B14F-4D97-AF65-F5344CB8AC3E}">
        <p14:creationId xmlns:p14="http://schemas.microsoft.com/office/powerpoint/2010/main" val="1775226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DAPRI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 smtClean="0">
                <a:latin typeface="+mj-lt"/>
              </a:rPr>
              <a:t>Considerations</a:t>
            </a:r>
          </a:p>
          <a:p>
            <a:pPr marL="400050" lvl="1" indent="0">
              <a:buNone/>
            </a:pPr>
            <a:r>
              <a:rPr lang="en-US" sz="2200" b="1" dirty="0"/>
              <a:t>Ethical </a:t>
            </a:r>
            <a:endParaRPr lang="en-US" sz="2200" b="1" dirty="0" smtClean="0">
              <a:latin typeface="+mj-lt"/>
            </a:endParaRPr>
          </a:p>
          <a:p>
            <a:pPr lvl="1"/>
            <a:r>
              <a:rPr lang="en-US" sz="2200" dirty="0" smtClean="0">
                <a:latin typeface="+mj-lt"/>
              </a:rPr>
              <a:t>Socially and economically unbiased</a:t>
            </a:r>
          </a:p>
          <a:p>
            <a:pPr lvl="1"/>
            <a:r>
              <a:rPr lang="en-US" sz="2200" dirty="0" smtClean="0">
                <a:latin typeface="+mj-lt"/>
              </a:rPr>
              <a:t>Livability, severity of damage, access to utilities, and other factors</a:t>
            </a:r>
            <a:endParaRPr lang="en-US" sz="2200" dirty="0">
              <a:latin typeface="+mj-lt"/>
            </a:endParaRPr>
          </a:p>
          <a:p>
            <a:pPr marL="400050" lvl="1" indent="0">
              <a:buNone/>
            </a:pPr>
            <a:r>
              <a:rPr lang="en-US" sz="2200" b="1" dirty="0" smtClean="0">
                <a:latin typeface="+mj-lt"/>
              </a:rPr>
              <a:t>Practical</a:t>
            </a:r>
          </a:p>
          <a:p>
            <a:pPr lvl="1" indent="-342900"/>
            <a:r>
              <a:rPr lang="en-US" sz="2200" dirty="0" smtClean="0"/>
              <a:t>Logistics</a:t>
            </a:r>
          </a:p>
          <a:p>
            <a:pPr lvl="1" indent="-342900"/>
            <a:r>
              <a:rPr lang="en-US" sz="2200" dirty="0" smtClean="0"/>
              <a:t>Agency’s policies</a:t>
            </a:r>
            <a:r>
              <a:rPr lang="en-US" sz="2200" dirty="0"/>
              <a:t>, practices, and considerations</a:t>
            </a:r>
          </a:p>
          <a:p>
            <a:pPr marL="400050" lvl="1" indent="0">
              <a:buNone/>
            </a:pPr>
            <a:endParaRPr lang="en-US" sz="2200" dirty="0" smtClean="0">
              <a:latin typeface="+mj-lt"/>
            </a:endParaRPr>
          </a:p>
          <a:p>
            <a:endParaRPr lang="en-US" sz="2200" dirty="0">
              <a:latin typeface="+mj-lt"/>
            </a:endParaRPr>
          </a:p>
          <a:p>
            <a:pPr marL="230188" indent="-230188"/>
            <a:endParaRPr lang="en-US" sz="2200" dirty="0">
              <a:latin typeface="+mj-lt"/>
            </a:endParaRPr>
          </a:p>
          <a:p>
            <a:pPr marL="0" indent="0">
              <a:buNone/>
            </a:pPr>
            <a:endParaRPr lang="en-US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69903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DAPRI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 smtClean="0">
                <a:latin typeface="+mj-lt"/>
              </a:rPr>
              <a:t>Priority </a:t>
            </a:r>
            <a:r>
              <a:rPr lang="en-US" sz="2200" dirty="0">
                <a:latin typeface="+mj-lt"/>
              </a:rPr>
              <a:t>Index </a:t>
            </a:r>
            <a:r>
              <a:rPr lang="en-US" sz="2200" dirty="0" smtClean="0">
                <a:latin typeface="+mj-lt"/>
              </a:rPr>
              <a:t>(PI) takes into account: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	</a:t>
            </a:r>
            <a:r>
              <a:rPr lang="en-US" sz="2200" dirty="0" smtClean="0">
                <a:latin typeface="+mj-lt"/>
              </a:rPr>
              <a:t>	- Damage Level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	</a:t>
            </a:r>
            <a:r>
              <a:rPr lang="en-US" sz="2200" dirty="0" smtClean="0">
                <a:latin typeface="+mj-lt"/>
              </a:rPr>
              <a:t>	- Home </a:t>
            </a:r>
            <a:r>
              <a:rPr lang="en-US" sz="2200" dirty="0">
                <a:latin typeface="+mj-lt"/>
              </a:rPr>
              <a:t>Safe To </a:t>
            </a:r>
            <a:r>
              <a:rPr lang="en-US" sz="2200" dirty="0" smtClean="0">
                <a:latin typeface="+mj-lt"/>
              </a:rPr>
              <a:t>Live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	</a:t>
            </a:r>
            <a:r>
              <a:rPr lang="en-US" sz="2200" dirty="0" smtClean="0">
                <a:latin typeface="+mj-lt"/>
              </a:rPr>
              <a:t>	- Level </a:t>
            </a:r>
            <a:r>
              <a:rPr lang="en-US" sz="2200" dirty="0">
                <a:latin typeface="+mj-lt"/>
              </a:rPr>
              <a:t>of Access to </a:t>
            </a:r>
            <a:r>
              <a:rPr lang="en-US" sz="2200" dirty="0" smtClean="0">
                <a:latin typeface="+mj-lt"/>
              </a:rPr>
              <a:t>Utilities 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	</a:t>
            </a:r>
            <a:r>
              <a:rPr lang="en-US" sz="2200" dirty="0" smtClean="0">
                <a:latin typeface="+mj-lt"/>
              </a:rPr>
              <a:t>	- Level </a:t>
            </a:r>
            <a:r>
              <a:rPr lang="en-US" sz="2200" dirty="0">
                <a:latin typeface="+mj-lt"/>
              </a:rPr>
              <a:t>of Insurance </a:t>
            </a:r>
            <a:r>
              <a:rPr lang="en-US" sz="2200" dirty="0" smtClean="0">
                <a:latin typeface="+mj-lt"/>
              </a:rPr>
              <a:t>Coverage</a:t>
            </a:r>
          </a:p>
          <a:p>
            <a:pPr marL="0" indent="0">
              <a:buNone/>
            </a:pPr>
            <a:r>
              <a:rPr lang="en-US" sz="2200" dirty="0">
                <a:latin typeface="+mj-lt"/>
              </a:rPr>
              <a:t>	</a:t>
            </a:r>
            <a:r>
              <a:rPr lang="en-US" sz="2200" dirty="0" smtClean="0">
                <a:latin typeface="+mj-lt"/>
              </a:rPr>
              <a:t>	- (</a:t>
            </a:r>
            <a:r>
              <a:rPr lang="en-US" sz="2200" dirty="0">
                <a:latin typeface="+mj-lt"/>
              </a:rPr>
              <a:t>Application Estimate) / </a:t>
            </a:r>
            <a:r>
              <a:rPr lang="en-US" sz="2200" dirty="0" smtClean="0">
                <a:latin typeface="+mj-lt"/>
              </a:rPr>
              <a:t>(Home </a:t>
            </a:r>
            <a:r>
              <a:rPr lang="en-US" sz="2200" dirty="0">
                <a:latin typeface="+mj-lt"/>
              </a:rPr>
              <a:t>Value</a:t>
            </a:r>
            <a:r>
              <a:rPr lang="en-US" sz="2200" dirty="0" smtClean="0">
                <a:latin typeface="+mj-lt"/>
              </a:rPr>
              <a:t>)</a:t>
            </a:r>
            <a:endParaRPr lang="en-US" sz="2200" dirty="0">
              <a:latin typeface="+mj-lt"/>
            </a:endParaRPr>
          </a:p>
          <a:p>
            <a:pPr marL="0" indent="0">
              <a:buNone/>
            </a:pPr>
            <a:endParaRPr lang="en-US" sz="2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7310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DAPRI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284134" cy="33944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b="1" dirty="0" smtClean="0">
                <a:latin typeface="+mj-lt"/>
              </a:rPr>
              <a:t>Steps for Prioritization:</a:t>
            </a:r>
          </a:p>
          <a:p>
            <a:pPr marL="230188" indent="-230188"/>
            <a:r>
              <a:rPr lang="en-US" sz="1900" dirty="0" smtClean="0">
                <a:latin typeface="+mj-lt"/>
              </a:rPr>
              <a:t>Calculate a Priority Index (PI) for each property</a:t>
            </a:r>
          </a:p>
          <a:p>
            <a:pPr marL="230188" indent="-230188"/>
            <a:r>
              <a:rPr lang="en-US" sz="1900" dirty="0" smtClean="0">
                <a:latin typeface="+mj-lt"/>
              </a:rPr>
              <a:t>Cluster properties based on their </a:t>
            </a:r>
            <a:br>
              <a:rPr lang="en-US" sz="1900" dirty="0" smtClean="0">
                <a:latin typeface="+mj-lt"/>
              </a:rPr>
            </a:br>
            <a:r>
              <a:rPr lang="en-US" sz="1900" dirty="0" err="1" smtClean="0">
                <a:latin typeface="+mj-lt"/>
              </a:rPr>
              <a:t>lat</a:t>
            </a:r>
            <a:r>
              <a:rPr lang="en-US" sz="1900" dirty="0" smtClean="0">
                <a:latin typeface="+mj-lt"/>
              </a:rPr>
              <a:t>/long</a:t>
            </a:r>
          </a:p>
          <a:p>
            <a:pPr marL="230188" indent="-230188"/>
            <a:r>
              <a:rPr lang="en-US" sz="1900" dirty="0" smtClean="0">
                <a:latin typeface="+mj-lt"/>
              </a:rPr>
              <a:t>Calculate average PI for each cluster</a:t>
            </a:r>
          </a:p>
          <a:p>
            <a:pPr marL="230188" indent="-230188"/>
            <a:r>
              <a:rPr lang="en-US" sz="1900" dirty="0" smtClean="0">
                <a:latin typeface="+mj-lt"/>
              </a:rPr>
              <a:t>Sort clusters based on their average PI</a:t>
            </a:r>
          </a:p>
          <a:p>
            <a:pPr marL="230188" indent="-230188"/>
            <a:r>
              <a:rPr lang="en-US" sz="1900" dirty="0" smtClean="0">
                <a:latin typeface="+mj-lt"/>
              </a:rPr>
              <a:t>Sort properties in each cluster based on their individual PIs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1334" y="1644953"/>
            <a:ext cx="4343854" cy="296705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5999" y="1275621"/>
            <a:ext cx="1807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Property Clusters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2249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DAPRI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74761" y="997639"/>
            <a:ext cx="54078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Interactive Maps </a:t>
            </a:r>
            <a:r>
              <a:rPr lang="mr-IN" dirty="0" smtClean="0"/>
              <a:t>–</a:t>
            </a:r>
            <a:r>
              <a:rPr lang="en-US" dirty="0" smtClean="0"/>
              <a:t> Color Coded Based on Damage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25" y="1923502"/>
            <a:ext cx="1872439" cy="13180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982685" y="3299217"/>
            <a:ext cx="2962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See “demo” folder for videos.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7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DAPRI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30"/>
          <a:stretch/>
        </p:blipFill>
        <p:spPr>
          <a:xfrm>
            <a:off x="761997" y="1329300"/>
            <a:ext cx="7970761" cy="3437819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5901" y="3519716"/>
            <a:ext cx="8236857" cy="1247404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  <a:gs pos="80000">
                <a:schemeClr val="bg1">
                  <a:alpha val="50000"/>
                </a:schemeClr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61139" y="1039754"/>
            <a:ext cx="7176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Prioritized List of Properties to Inform Assessment Efforts (input to SIVIRO)</a:t>
            </a:r>
            <a:endParaRPr lang="en-US" dirty="0"/>
          </a:p>
        </p:txBody>
      </p:sp>
      <p:sp>
        <p:nvSpPr>
          <p:cNvPr id="10" name="Down Arrow 9"/>
          <p:cNvSpPr/>
          <p:nvPr/>
        </p:nvSpPr>
        <p:spPr>
          <a:xfrm>
            <a:off x="304801" y="1681238"/>
            <a:ext cx="304797" cy="120952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 rot="16200000">
            <a:off x="-418081" y="3581376"/>
            <a:ext cx="1750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Prioritized Order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5017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1196</TotalTime>
  <Words>508</Words>
  <Application>Microsoft Macintosh PowerPoint</Application>
  <PresentationFormat>On-screen Show (16:9)</PresentationFormat>
  <Paragraphs>130</Paragraphs>
  <Slides>21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Problem Statement</vt:lpstr>
      <vt:lpstr>Project Flow</vt:lpstr>
      <vt:lpstr>PowerPoint Presentation</vt:lpstr>
      <vt:lpstr>DAPRI</vt:lpstr>
      <vt:lpstr>DAPRI</vt:lpstr>
      <vt:lpstr>DAPRI</vt:lpstr>
      <vt:lpstr>DAPRI</vt:lpstr>
      <vt:lpstr>DAPRI</vt:lpstr>
      <vt:lpstr>HTML-Based Interactive Maps</vt:lpstr>
      <vt:lpstr>Demo of the Maps</vt:lpstr>
      <vt:lpstr>PowerPoint Presentation</vt:lpstr>
      <vt:lpstr>SIVIRO Solution #1</vt:lpstr>
      <vt:lpstr>SIVIRO Solution #1</vt:lpstr>
      <vt:lpstr>SIVIRO Solution #2</vt:lpstr>
      <vt:lpstr>PowerPoint Presentation</vt:lpstr>
      <vt:lpstr>Current Damage Assessment Form</vt:lpstr>
      <vt:lpstr>Web PDA</vt:lpstr>
      <vt:lpstr>Web-PDA</vt:lpstr>
      <vt:lpstr>Demo of the Web-PDA</vt:lpstr>
      <vt:lpstr>Future Improvements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Nick Minaie</cp:lastModifiedBy>
  <cp:revision>93</cp:revision>
  <dcterms:created xsi:type="dcterms:W3CDTF">2010-04-12T23:12:02Z</dcterms:created>
  <dcterms:modified xsi:type="dcterms:W3CDTF">2019-08-04T18:37:35Z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